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1" r:id="rId4"/>
    <p:sldId id="262" r:id="rId5"/>
    <p:sldId id="264" r:id="rId6"/>
    <p:sldId id="265" r:id="rId7"/>
    <p:sldId id="266" r:id="rId8"/>
    <p:sldId id="267" r:id="rId9"/>
    <p:sldId id="268" r:id="rId10"/>
    <p:sldId id="271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A59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eg>
</file>

<file path=ppt/media/image2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2E8A4-54C7-599E-19BD-FE6C2E5AD1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D59061-1BB6-9942-5B99-F6C9604B53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22D35-4AC4-85B4-4D77-B86EEF9F3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BC42E-17F3-FEC9-436E-1EFF5D1BE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F9FE8-FA81-FC7D-5ED5-8C841204A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8583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57161-5BAE-C5F4-9880-C36E01FF0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B6F4B1-49B7-5379-651E-C5708EBA9B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87391-010E-FBF4-6088-0E38F3EC8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6EA94-AA5B-2B2D-32AC-5B1E00267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0B65A-723C-6DD0-9251-E17515CBC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7318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D98518-1FB4-8DC2-88B9-5333E83A60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3AAFAB-4BAF-806B-443A-0C35C445A0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F1878-7AC7-240E-325A-90AB07FD9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CBDCE-341C-A876-8EC0-77675DE3A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E8FA6-F97C-53E3-C8AA-8251C0B80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69295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08000" y="1178427"/>
            <a:ext cx="11157819" cy="231007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609570" indent="0">
              <a:buNone/>
              <a:defRPr sz="1600"/>
            </a:lvl2pPr>
            <a:lvl3pPr marL="1219139" indent="0">
              <a:buNone/>
              <a:defRPr sz="1333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7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508000" y="455085"/>
            <a:ext cx="11157819" cy="660511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4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79481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08000" y="1178427"/>
            <a:ext cx="11157819" cy="231007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0" baseline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609570" indent="0">
              <a:buNone/>
              <a:defRPr sz="1600"/>
            </a:lvl2pPr>
            <a:lvl3pPr marL="1219139" indent="0">
              <a:buNone/>
              <a:defRPr sz="1333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7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508000" y="455085"/>
            <a:ext cx="11157819" cy="660511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4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1732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58685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CC266-CC2A-4848-B319-49C7F140824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4851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200"/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24859868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CC266-CC2A-4848-B319-49C7F140824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531"/>
            <a:ext cx="12192000" cy="312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200"/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3854459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CC266-CC2A-4848-B319-49C7F140824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108404" y="0"/>
            <a:ext cx="5080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200"/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556638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CC266-CC2A-4848-B319-49C7F140824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1600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200"/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226355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8F46F-E436-B86C-8FA0-274E60326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0F9B5-2CB2-E2D3-2FC1-13C0A14B4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2376C-07E8-0F6B-8204-0CF4E443F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FC4A6-2296-1E22-8841-D9FBD16AA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A5C3F-E8A1-2A83-8AA6-DD4F632F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5341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7B7D8-F0B3-FE3C-3A9C-1A6FAAAAB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A0266-C6F8-3355-0B2D-9A44AE2FA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8A262-70F6-7672-9A70-9A296CA9C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FA66A-EE53-FFED-192F-A47315ACD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DAB76-9D35-5F9C-82D4-C596C2F86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967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FEC5E-5AF0-9D0B-9F9D-0BF5D6450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CB6F4-163F-EB82-F9CF-DF7E91D7EE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6FB750-6CE6-9B82-24CA-F140C0E5EA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A8FB3-B538-74B9-269D-0E710E316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BFE0C-5DA8-EEAA-F3F6-A02B919CC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1A11DF-A661-04F6-E545-8F39FBA1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5161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8C818-7A57-6A0B-5909-187116964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26878-0094-D353-55AD-9B50359FD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FF298D-83B3-58F9-9AF4-BBD8732485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89DF74-43D2-927C-9F14-464845D2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1C1004-FD4D-9AFE-7516-4D258DA2F8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963095-0D09-0FC7-8230-AB144ABB8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19D05D-D16C-65F4-096F-961697896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F2C0C4-9C64-590F-6688-3EF0188CF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989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4EAFC-2F79-2C98-D3FC-FAB222EAE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80F530-66BA-A4DD-9B59-85BA8B49B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FE6119-12F5-3DFA-2769-10E675D0C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B6BF10-E0BC-C749-4149-9936EAA4E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8788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FA4270-8D7E-1A37-A9A9-E73DF3D11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697DD3-E29B-F8DC-A184-7137B849C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F1E5C4-7E38-9E8B-FB9A-C68971C44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148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E77A3-BD2F-0FFC-E5D0-BA8ACED45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5FEF2-66F7-DC52-AB08-C1512D33C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DCC27F-44EF-596A-35A2-38377A6CA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6C613-EF99-7B60-A0CB-B4C80AA87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002D-62AF-0EC1-D8B6-127B6D42B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9AA516-3B66-986A-E1F5-4BCB2745D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581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01ADF-3810-C88E-A4F5-7143A3BFA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321BDC-B46B-5358-DC85-09910C4155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30CC69-30C9-B1AA-166D-1788793F42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EC5B25-64FE-CD9B-06DE-6C0676B3C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C941E-473D-3201-4563-FD1F35D11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5105D-F200-5DA1-8BA2-63DC8652D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8451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1E3272-8E10-D4F1-7408-82FD999AB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5D328-B740-C51E-A54A-5FD1411A51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2FFE4-6DAA-11E8-6435-D8F5D3455D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FC77A-4FE6-CA46-29C3-55726E2246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7FFCE-3E20-9CCD-67A6-4CAEB0CEBE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8869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4722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Archive Files photo and picture">
            <a:extLst>
              <a:ext uri="{FF2B5EF4-FFF2-40B4-BE49-F238E27FC236}">
                <a16:creationId xmlns:a16="http://schemas.microsoft.com/office/drawing/2014/main" id="{22757113-C04F-82F1-918C-C2A64740F609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45" b="2014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5FB6BD3-ACB7-41EB-9F3A-E48D687D52FA}"/>
              </a:ext>
            </a:extLst>
          </p:cNvPr>
          <p:cNvSpPr/>
          <p:nvPr/>
        </p:nvSpPr>
        <p:spPr>
          <a:xfrm>
            <a:off x="-4" y="0"/>
            <a:ext cx="12192000" cy="4851400"/>
          </a:xfrm>
          <a:custGeom>
            <a:avLst/>
            <a:gdLst>
              <a:gd name="connsiteX0" fmla="*/ 0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5143500"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>
              <a:solidFill>
                <a:srgbClr val="FFFFFF"/>
              </a:solidFill>
              <a:latin typeface="Roboto"/>
              <a:cs typeface="Roboto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F6AC8B-74D1-4070-9324-B9394F194D10}"/>
              </a:ext>
            </a:extLst>
          </p:cNvPr>
          <p:cNvSpPr/>
          <p:nvPr/>
        </p:nvSpPr>
        <p:spPr>
          <a:xfrm>
            <a:off x="1320800" y="1734952"/>
            <a:ext cx="95504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/>
            <a:r>
              <a:rPr lang="en-US" sz="6400" b="1" dirty="0">
                <a:solidFill>
                  <a:srgbClr val="FFFFFF"/>
                </a:solidFill>
                <a:latin typeface="Roboto"/>
                <a:cs typeface="Roboto"/>
              </a:rPr>
              <a:t>Mean, Median and Mode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7D36B-329B-3E46-570B-FD8C672B6170}"/>
              </a:ext>
            </a:extLst>
          </p:cNvPr>
          <p:cNvSpPr txBox="1"/>
          <p:nvPr/>
        </p:nvSpPr>
        <p:spPr>
          <a:xfrm>
            <a:off x="4045594" y="5465824"/>
            <a:ext cx="41008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chemeClr val="accent2"/>
                </a:solidFill>
              </a:rPr>
              <a:t>Introduction to AI/ML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AD7E227E-6AE0-4096-89D9-02FBA640E0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92004"/>
      </p:ext>
    </p:extLst>
  </p:cSld>
  <p:clrMapOvr>
    <a:masterClrMapping/>
  </p:clrMapOvr>
  <p:transition spd="slow" advTm="23224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70B03-3B3C-710E-9B94-5B9790CCD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1A59E"/>
                </a:solidFill>
              </a:rPr>
              <a:t>TIP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F2A1F-114F-D373-2595-7F4A030C3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Summary with a Fun Example</a:t>
            </a:r>
          </a:p>
          <a:p>
            <a:r>
              <a:rPr lang="en-US" dirty="0"/>
              <a:t>Imagine you have 5 apples with weights: </a:t>
            </a:r>
            <a:r>
              <a:rPr lang="en-US" b="1" dirty="0"/>
              <a:t>100g, 120g, 120g, 150g, 200g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Mean</a:t>
            </a:r>
            <a:r>
              <a:rPr lang="en-US" dirty="0"/>
              <a:t>: Add them all and divide by 5 → (100 + 120 + 120 + 150 + 200) ÷ 5 = </a:t>
            </a:r>
            <a:r>
              <a:rPr lang="en-US" b="1" dirty="0"/>
              <a:t>138g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Median</a:t>
            </a:r>
            <a:r>
              <a:rPr lang="en-US" dirty="0"/>
              <a:t>: Middle weight → </a:t>
            </a:r>
            <a:r>
              <a:rPr lang="en-US" b="1" dirty="0"/>
              <a:t>120g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Mode</a:t>
            </a:r>
            <a:r>
              <a:rPr lang="en-US" dirty="0"/>
              <a:t>: Most frequent weight → </a:t>
            </a:r>
            <a:r>
              <a:rPr lang="en-US" b="1" dirty="0"/>
              <a:t>120g</a:t>
            </a:r>
          </a:p>
          <a:p>
            <a:endParaRPr lang="en-IN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A4E4450-B00F-39F4-D06E-C7D26390F3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461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087"/>
    </mc:Choice>
    <mc:Fallback>
      <p:transition spd="slow" advTm="69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933E66-1D43-3695-9DCF-C5A281930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0CD69-72EB-DB78-65D0-559015463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All Three Are Important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B132C-D1CE-ADA1-14E0-638109DFF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one answers a different question: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Mean:</a:t>
            </a:r>
            <a:r>
              <a:rPr lang="en-US" dirty="0"/>
              <a:t> "What’s the average?"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Median:</a:t>
            </a:r>
            <a:r>
              <a:rPr lang="en-US" dirty="0"/>
              <a:t> "What’s the middle value?"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Mode:</a:t>
            </a:r>
            <a:r>
              <a:rPr lang="en-US" dirty="0"/>
              <a:t> "What happens most often?"</a:t>
            </a:r>
          </a:p>
          <a:p>
            <a:r>
              <a:rPr lang="en-US" dirty="0"/>
              <a:t>By using them together, you can get a complete picture of the data and make better decisions. For example: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If you run a store, the </a:t>
            </a:r>
            <a:r>
              <a:rPr lang="en-US" b="1" dirty="0"/>
              <a:t>mean</a:t>
            </a:r>
            <a:r>
              <a:rPr lang="en-US" dirty="0"/>
              <a:t> tells you the average sales, the </a:t>
            </a:r>
            <a:r>
              <a:rPr lang="en-US" b="1" dirty="0"/>
              <a:t>median</a:t>
            </a:r>
            <a:r>
              <a:rPr lang="en-US" dirty="0"/>
              <a:t> tells you the typical sales on a normal day, and the </a:t>
            </a:r>
            <a:r>
              <a:rPr lang="en-US" b="1" dirty="0"/>
              <a:t>mode</a:t>
            </a:r>
            <a:r>
              <a:rPr lang="en-US" dirty="0"/>
              <a:t> shows you the most frequently sold product.</a:t>
            </a:r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DEBA095-6996-5C4A-5A6E-782375A6EB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139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38"/>
    </mc:Choice>
    <mc:Fallback>
      <p:transition spd="slow" advTm="24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11951C1-78DE-5BC1-64C4-9959E0F09AC0}"/>
              </a:ext>
            </a:extLst>
          </p:cNvPr>
          <p:cNvSpPr/>
          <p:nvPr/>
        </p:nvSpPr>
        <p:spPr>
          <a:xfrm>
            <a:off x="-3299012" y="878541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Mean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A2913F0-30D0-19C8-785C-AB3C5ECA6662}"/>
              </a:ext>
            </a:extLst>
          </p:cNvPr>
          <p:cNvSpPr/>
          <p:nvPr/>
        </p:nvSpPr>
        <p:spPr>
          <a:xfrm>
            <a:off x="-3299012" y="2009349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Median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AFB4B4C-F6B9-2BD7-FD2A-332C7FF56F01}"/>
              </a:ext>
            </a:extLst>
          </p:cNvPr>
          <p:cNvSpPr/>
          <p:nvPr/>
        </p:nvSpPr>
        <p:spPr>
          <a:xfrm>
            <a:off x="-3299012" y="3140157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0F34037-18B4-AFB4-56B1-50606D545D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625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930"/>
    </mc:Choice>
    <mc:Fallback>
      <p:transition advTm="29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6C86D-747F-91A3-21F1-2CBE50F85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1E11806-9C63-E5EB-3439-03A978B4ADCD}"/>
              </a:ext>
            </a:extLst>
          </p:cNvPr>
          <p:cNvSpPr/>
          <p:nvPr/>
        </p:nvSpPr>
        <p:spPr>
          <a:xfrm>
            <a:off x="-670112" y="878541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Mean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7DE3796-E457-2A93-7DB1-659C2CFC395E}"/>
              </a:ext>
            </a:extLst>
          </p:cNvPr>
          <p:cNvSpPr/>
          <p:nvPr/>
        </p:nvSpPr>
        <p:spPr>
          <a:xfrm>
            <a:off x="-3299012" y="2009349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Median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B85BDF-28C2-B12B-2B3A-23642E99EFDF}"/>
              </a:ext>
            </a:extLst>
          </p:cNvPr>
          <p:cNvSpPr/>
          <p:nvPr/>
        </p:nvSpPr>
        <p:spPr>
          <a:xfrm>
            <a:off x="-3299012" y="3140157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5C05876-76AB-2EB6-20B3-B7AA326ECA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3270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472">
        <p159:morph option="byObject"/>
      </p:transition>
    </mc:Choice>
    <mc:Fallback>
      <p:transition spd="slow" advTm="34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ADB4F-F5E4-FA1F-A1A2-20F552905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BA317E0-644E-DA79-2CF5-244B8C9D0953}"/>
              </a:ext>
            </a:extLst>
          </p:cNvPr>
          <p:cNvSpPr/>
          <p:nvPr/>
        </p:nvSpPr>
        <p:spPr>
          <a:xfrm>
            <a:off x="-479612" y="878541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Mean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2C79C54-F307-0CE2-2B41-07E13F04632A}"/>
              </a:ext>
            </a:extLst>
          </p:cNvPr>
          <p:cNvSpPr/>
          <p:nvPr/>
        </p:nvSpPr>
        <p:spPr>
          <a:xfrm>
            <a:off x="-482974" y="2009349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Median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3F84CE5-D722-1392-56D1-E9CE084D4C82}"/>
              </a:ext>
            </a:extLst>
          </p:cNvPr>
          <p:cNvSpPr/>
          <p:nvPr/>
        </p:nvSpPr>
        <p:spPr>
          <a:xfrm>
            <a:off x="-3299012" y="3140157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5218DF0-1201-754F-D566-07063B20AA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295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 advTm="4450">
        <p159:morph option="byObject"/>
      </p:transition>
    </mc:Choice>
    <mc:Fallback>
      <p:transition spd="slow" advTm="44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8A09F-1548-FC94-467B-38D1D996E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D3EE69A-1E2E-A6A6-AF8B-70D7F37E7C3C}"/>
              </a:ext>
            </a:extLst>
          </p:cNvPr>
          <p:cNvSpPr/>
          <p:nvPr/>
        </p:nvSpPr>
        <p:spPr>
          <a:xfrm>
            <a:off x="-479612" y="878541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Mean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ABC39A2-B031-FDD0-6531-9BB8531B7F30}"/>
              </a:ext>
            </a:extLst>
          </p:cNvPr>
          <p:cNvSpPr/>
          <p:nvPr/>
        </p:nvSpPr>
        <p:spPr>
          <a:xfrm>
            <a:off x="-482974" y="2009349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Median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596FA47-2EED-4B7B-D0F1-A957E5E8686D}"/>
              </a:ext>
            </a:extLst>
          </p:cNvPr>
          <p:cNvSpPr/>
          <p:nvPr/>
        </p:nvSpPr>
        <p:spPr>
          <a:xfrm>
            <a:off x="-482975" y="3140157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DCB1774-EF9A-05D9-194A-60347D3913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95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 advTm="2265">
        <p159:morph option="byObject"/>
      </p:transition>
    </mc:Choice>
    <mc:Fallback>
      <p:transition spd="slow" advTm="22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AA6CA-0645-85B9-E40E-62D6BCF26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Mean (Average)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 up all the numbers, then divide by how many numbers there are.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Example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Your test scores: </a:t>
            </a:r>
            <a:r>
              <a:rPr lang="en-US" b="1" dirty="0"/>
              <a:t>10, 20, 30</a:t>
            </a:r>
            <a:br>
              <a:rPr lang="en-US" dirty="0"/>
            </a:br>
            <a:r>
              <a:rPr lang="en-US" dirty="0"/>
              <a:t>Mean = (10 + 20 + 30) ÷ 3 = </a:t>
            </a:r>
            <a:r>
              <a:rPr lang="en-US" b="1" dirty="0"/>
              <a:t>20</a:t>
            </a:r>
            <a:endParaRPr lang="en-US" dirty="0"/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F92B977-7B2D-0180-C096-0D7C78CD6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Mean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24B3B84-B1DD-7B1C-CBBC-468639D4C5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18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158"/>
    </mc:Choice>
    <mc:Fallback>
      <p:transition spd="slow" advTm="60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AF320-2B37-E3CB-ADDC-8C137F017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0EBBE-9F71-911B-C8BF-AD1F657D7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Median (Middle Number)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Arrange the numbers in order and find the middle one.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Example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Test scores: </a:t>
            </a:r>
            <a:r>
              <a:rPr lang="en-US" b="1" dirty="0"/>
              <a:t>10, 20, 30</a:t>
            </a:r>
            <a:r>
              <a:rPr lang="en-US" dirty="0"/>
              <a:t> (already in order)</a:t>
            </a:r>
            <a:br>
              <a:rPr lang="en-US" dirty="0"/>
            </a:br>
            <a:r>
              <a:rPr lang="en-US" dirty="0"/>
              <a:t>Median = </a:t>
            </a:r>
            <a:r>
              <a:rPr lang="en-US" b="1" dirty="0"/>
              <a:t>20</a:t>
            </a:r>
            <a:r>
              <a:rPr lang="en-US" dirty="0"/>
              <a:t> (the middle number)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If there's an even number of scores</a:t>
            </a:r>
            <a:r>
              <a:rPr lang="en-US" dirty="0"/>
              <a:t>: Take the average of the two middle numbers.</a:t>
            </a:r>
            <a:br>
              <a:rPr lang="en-US" dirty="0"/>
            </a:br>
            <a:r>
              <a:rPr lang="en-US" dirty="0"/>
              <a:t>Example: </a:t>
            </a:r>
            <a:r>
              <a:rPr lang="en-US" b="1" dirty="0"/>
              <a:t>10, 20, 30, 40</a:t>
            </a:r>
            <a:br>
              <a:rPr lang="en-US" dirty="0"/>
            </a:br>
            <a:r>
              <a:rPr lang="en-US" dirty="0"/>
              <a:t>Median = (20 + 30) ÷ 2 = </a:t>
            </a:r>
            <a:r>
              <a:rPr lang="en-US" b="1" dirty="0"/>
              <a:t>25</a:t>
            </a:r>
            <a:endParaRPr lang="en-US" dirty="0"/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5AD63B-0DBD-D7F1-CC9D-1D3A932A0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Median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14533EBB-2DA2-BCB5-E1F5-97C85DF5B7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06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342"/>
    </mc:Choice>
    <mc:Fallback>
      <p:transition spd="slow" advTm="75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CF77A-0264-6BD4-D22E-A1C514911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3B1AE-6ADA-13A6-3A61-1A848DE28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Mode (Most Common Number)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number that appears most often.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Example 1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Test scores: </a:t>
            </a:r>
            <a:r>
              <a:rPr lang="en-US" b="1" dirty="0"/>
              <a:t>10, 20, 20, 30</a:t>
            </a:r>
            <a:br>
              <a:rPr lang="en-US" dirty="0"/>
            </a:br>
            <a:r>
              <a:rPr lang="en-US" dirty="0"/>
              <a:t>Mode = </a:t>
            </a:r>
            <a:r>
              <a:rPr lang="en-US" b="1" dirty="0"/>
              <a:t>20</a:t>
            </a:r>
            <a:r>
              <a:rPr lang="en-US" dirty="0"/>
              <a:t> (it appears twice, more than others)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6471DAB-DBF9-0947-0675-21714CFB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EAEBBC3-D17E-D3FB-F95C-D5A3C9086B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67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960"/>
    </mc:Choice>
    <mc:Fallback>
      <p:transition spd="slow" advTm="81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402442-CC7D-F2C2-6627-081A3FE4E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6824C-593A-BD37-54F3-57612DF08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Mode (Most Common Number)</a:t>
            </a:r>
          </a:p>
          <a:p>
            <a:r>
              <a:rPr lang="en-US" b="1" dirty="0"/>
              <a:t>Example 3 (Unsorted Data):</a:t>
            </a:r>
          </a:p>
          <a:p>
            <a:r>
              <a:rPr lang="en-US" dirty="0"/>
              <a:t>Numbers: </a:t>
            </a:r>
            <a:r>
              <a:rPr lang="en-US" b="1" dirty="0"/>
              <a:t>8, 3, 5, 8, 2, 8, 3, 5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Mode = </a:t>
            </a:r>
            <a:r>
              <a:rPr lang="en-US" b="1" dirty="0"/>
              <a:t>8</a:t>
            </a:r>
            <a:r>
              <a:rPr lang="en-US" dirty="0"/>
              <a:t> (it appears 3 times, more than any other number).</a:t>
            </a:r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859FA2-A83B-63EF-5ACC-11748D8D9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7222D2A-24EF-7BD7-B2D4-7D1ED982FA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51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50"/>
    </mc:Choice>
    <mc:Fallback>
      <p:transition spd="slow" advTm="17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Theme">
  <a:themeElements>
    <a:clrScheme name="Theme 09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01A59E"/>
      </a:accent1>
      <a:accent2>
        <a:srgbClr val="1991AC"/>
      </a:accent2>
      <a:accent3>
        <a:srgbClr val="4376AB"/>
      </a:accent3>
      <a:accent4>
        <a:srgbClr val="5F5CA3"/>
      </a:accent4>
      <a:accent5>
        <a:srgbClr val="785CA3"/>
      </a:accent5>
      <a:accent6>
        <a:srgbClr val="725CA2"/>
      </a:accent6>
      <a:hlink>
        <a:srgbClr val="FFFFFF"/>
      </a:hlink>
      <a:folHlink>
        <a:srgbClr val="595959"/>
      </a:folHlink>
    </a:clrScheme>
    <a:fontScheme name="Custom 89">
      <a:majorFont>
        <a:latin typeface="Roboto"/>
        <a:ea typeface=""/>
        <a:cs typeface="Roboto"/>
      </a:majorFont>
      <a:minorFont>
        <a:latin typeface="Roboto"/>
        <a:ea typeface=""/>
        <a:cs typeface="Roboto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1392</TotalTime>
  <Words>390</Words>
  <Application>Microsoft Office PowerPoint</Application>
  <PresentationFormat>Widescreen</PresentationFormat>
  <Paragraphs>45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Roboto</vt:lpstr>
      <vt:lpstr>Office Theme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Mean</vt:lpstr>
      <vt:lpstr>Median</vt:lpstr>
      <vt:lpstr>Mode</vt:lpstr>
      <vt:lpstr>Mode</vt:lpstr>
      <vt:lpstr>TIP</vt:lpstr>
      <vt:lpstr>Why All Three Are Important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Santhosh Vavilala</dc:creator>
  <cp:lastModifiedBy>Santhosh Vavilala</cp:lastModifiedBy>
  <cp:revision>6</cp:revision>
  <dcterms:created xsi:type="dcterms:W3CDTF">2024-12-02T18:42:23Z</dcterms:created>
  <dcterms:modified xsi:type="dcterms:W3CDTF">2025-01-09T15:19:44Z</dcterms:modified>
</cp:coreProperties>
</file>

<file path=docProps/thumbnail.jpeg>
</file>